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4" r:id="rId9"/>
    <p:sldId id="269" r:id="rId10"/>
    <p:sldId id="270" r:id="rId11"/>
    <p:sldId id="281" r:id="rId12"/>
    <p:sldId id="261" r:id="rId13"/>
    <p:sldId id="282" r:id="rId14"/>
    <p:sldId id="265" r:id="rId15"/>
    <p:sldId id="271" r:id="rId16"/>
    <p:sldId id="266" r:id="rId17"/>
    <p:sldId id="267" r:id="rId18"/>
    <p:sldId id="272" r:id="rId19"/>
    <p:sldId id="268" r:id="rId20"/>
    <p:sldId id="273" r:id="rId21"/>
    <p:sldId id="274" r:id="rId22"/>
    <p:sldId id="275" r:id="rId23"/>
    <p:sldId id="276" r:id="rId24"/>
    <p:sldId id="283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0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8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8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1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FB8F-1242-0B40-B193-A48318A54BC3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BAD2C-6AC5-0D40-B9F5-54441EF7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1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9828" y="195573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latin typeface="Georgia" panose="02040502050405020303" pitchFamily="18" charset="0"/>
              </a:rPr>
              <a:t>Continuous Target Shift Adaptation using 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736ED-B713-6E49-B621-8E64603F179D}"/>
              </a:ext>
            </a:extLst>
          </p:cNvPr>
          <p:cNvSpPr txBox="1"/>
          <p:nvPr/>
        </p:nvSpPr>
        <p:spPr>
          <a:xfrm>
            <a:off x="7728031" y="4953965"/>
            <a:ext cx="374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i="1" dirty="0">
                <a:latin typeface="Georgia" panose="02040502050405020303" pitchFamily="18" charset="0"/>
              </a:rPr>
              <a:t>Aditya Saripalli</a:t>
            </a:r>
          </a:p>
          <a:p>
            <a:pPr marL="285750" indent="-285750">
              <a:buFontTx/>
              <a:buChar char="-"/>
            </a:pPr>
            <a:r>
              <a:rPr lang="en-US" sz="2400" i="1" dirty="0">
                <a:latin typeface="Georgia" panose="02040502050405020303" pitchFamily="18" charset="0"/>
              </a:rPr>
              <a:t>Lokesh </a:t>
            </a:r>
            <a:r>
              <a:rPr lang="en-US" sz="2400" i="1" dirty="0" err="1">
                <a:latin typeface="Georgia" panose="02040502050405020303" pitchFamily="18" charset="0"/>
              </a:rPr>
              <a:t>Balani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i="1" dirty="0">
                <a:latin typeface="Georgia" panose="02040502050405020303" pitchFamily="18" charset="0"/>
              </a:rPr>
              <a:t>Naveen Kumar Pandey</a:t>
            </a:r>
          </a:p>
          <a:p>
            <a:pPr marL="285750" indent="-285750">
              <a:buFontTx/>
              <a:buChar char="-"/>
            </a:pPr>
            <a:r>
              <a:rPr lang="en-US" sz="2400" i="1" dirty="0">
                <a:latin typeface="Georgia" panose="02040502050405020303" pitchFamily="18" charset="0"/>
              </a:rPr>
              <a:t>Aravind M</a:t>
            </a:r>
          </a:p>
        </p:txBody>
      </p:sp>
    </p:spTree>
    <p:extLst>
      <p:ext uri="{BB962C8B-B14F-4D97-AF65-F5344CB8AC3E}">
        <p14:creationId xmlns:p14="http://schemas.microsoft.com/office/powerpoint/2010/main" val="92729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67AE-DBB8-1D4A-BAD7-D259303B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Weighted Regression (contd..)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8003-E828-FE4E-A4F3-91621E01C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Replacing the expectations by sample averages and including the </a:t>
                </a:r>
                <a:r>
                  <a:rPr lang="en-US" sz="2400" i="1" dirty="0">
                    <a:latin typeface="Georgia" panose="02040502050405020303" pitchFamily="18" charset="0"/>
                  </a:rPr>
                  <a:t>l</a:t>
                </a:r>
                <a:r>
                  <a:rPr lang="en-US" sz="2400" i="1" baseline="-25000" dirty="0">
                    <a:latin typeface="Georgia" panose="02040502050405020303" pitchFamily="18" charset="0"/>
                  </a:rPr>
                  <a:t>2</a:t>
                </a:r>
                <a:r>
                  <a:rPr lang="en-US" sz="2400" dirty="0"/>
                  <a:t>-regularizer, we get the following optimization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</m:acc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noBar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sz="2400" b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  <m:r>
                          <a:rPr lang="en-US" sz="2400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</m:t>
                            </m:r>
                          </m:e>
                        </m:acc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  <m:r>
                          <a:rPr lang="en-US" sz="2400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  <m:r>
                          <a:rPr lang="en-US" sz="2400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40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sz="2400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 is the regularization parameter and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baseline="-25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f>
                                      <m:fPr>
                                        <m:type m:val="noBar"/>
                                        <m:ctrlPr>
                                          <a:rPr lang="en-US" sz="240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baseline="-25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f>
                                      <m:fPr>
                                        <m:type m:val="noBar"/>
                                        <m:ctrlPr>
                                          <a:rPr lang="en-US" sz="240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08003-E828-FE4E-A4F3-91621E01C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216" b="-15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65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6B33B-FD35-1341-BA84-50D8A084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2" y="1619250"/>
            <a:ext cx="3681553" cy="4399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FF748-4E82-A14C-A3FF-6ACA2217BB2C}"/>
              </a:ext>
            </a:extLst>
          </p:cNvPr>
          <p:cNvSpPr txBox="1"/>
          <p:nvPr/>
        </p:nvSpPr>
        <p:spPr>
          <a:xfrm>
            <a:off x="6342926" y="3157102"/>
            <a:ext cx="3727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eorgia" panose="02040502050405020303" pitchFamily="18" charset="0"/>
              </a:rPr>
              <a:t>Problem</a:t>
            </a:r>
          </a:p>
          <a:p>
            <a:pPr algn="ctr"/>
            <a:r>
              <a:rPr lang="en-US" sz="4000" i="1" dirty="0">
                <a:latin typeface="Georgia" panose="02040502050405020303" pitchFamily="18" charset="0"/>
              </a:rPr>
              <a:t>Formulation …</a:t>
            </a:r>
          </a:p>
        </p:txBody>
      </p:sp>
    </p:spTree>
    <p:extLst>
      <p:ext uri="{BB962C8B-B14F-4D97-AF65-F5344CB8AC3E}">
        <p14:creationId xmlns:p14="http://schemas.microsoft.com/office/powerpoint/2010/main" val="16452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9180-7A6B-7F43-9822-4242CB14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49C1"/>
                </a:solidFill>
                <a:latin typeface="Georgia" panose="02040502050405020303" pitchFamily="18" charset="0"/>
              </a:rPr>
              <a:t>w(y)</a:t>
            </a:r>
            <a:r>
              <a:rPr lang="en-US" dirty="0"/>
              <a:t> Problem Formulation (L2IWE)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50335"/>
                <a:ext cx="10515601" cy="5220587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Importance Weight Estimation by Distribution Matching.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labeled training data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{(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baseline="-25000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,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y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)}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400" dirty="0"/>
                  <a:t>  and un-labeled test data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{</a:t>
                </a:r>
                <a:r>
                  <a:rPr lang="en-US" sz="2400" b="1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b="1" i="1" baseline="30000" dirty="0" err="1">
                    <a:solidFill>
                      <a:srgbClr val="0049C1"/>
                    </a:solidFill>
                  </a:rPr>
                  <a:t>’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j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}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den>
                    </m:f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drawn independently from the probability distributions with densities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𝑡𝑟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, y)</a:t>
                </a:r>
                <a:r>
                  <a:rPr lang="en-US" sz="2400" i="1" dirty="0">
                    <a:latin typeface="Georgia" charset="0"/>
                    <a:ea typeface="Georgia" charset="0"/>
                    <a:cs typeface="Georgia" charset="0"/>
                  </a:rPr>
                  <a:t> </a:t>
                </a:r>
                <a:r>
                  <a:rPr lang="en-US" sz="2400" dirty="0">
                    <a:ea typeface="Georgia" charset="0"/>
                    <a:cs typeface="Georgia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p</m:t>
                    </m:r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Georgia" charset="0"/>
                    <a:cs typeface="Georgia" charset="0"/>
                  </a:rPr>
                  <a:t> where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p</m:t>
                    </m:r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p</m:t>
                        </m:r>
                        <m:r>
                          <a:rPr lang="en-US" sz="2400" i="1" baseline="-25000" dirty="0">
                            <a:solidFill>
                              <a:srgbClr val="0049C1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𝑡𝑒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)</m:t>
                        </m:r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sz="240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labeled data from the test distribution 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{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y</a:t>
                </a:r>
                <a:r>
                  <a:rPr lang="en-US" sz="2400" b="1" i="1" baseline="30000" dirty="0" err="1">
                    <a:solidFill>
                      <a:srgbClr val="0049C1"/>
                    </a:solidFill>
                  </a:rPr>
                  <a:t>’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j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}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400" dirty="0"/>
                  <a:t>  is not available.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goal is to find the unknown weight function  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w(y) = </a:t>
                </a:r>
                <a:r>
                  <a:rPr lang="en-US" sz="20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p</a:t>
                </a:r>
                <a:r>
                  <a:rPr lang="en-US" sz="20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te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(y) / </a:t>
                </a:r>
                <a:r>
                  <a:rPr lang="en-US" sz="20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p</a:t>
                </a:r>
                <a:r>
                  <a:rPr lang="en-US" sz="20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tr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(y)</a:t>
                </a:r>
                <a:r>
                  <a:rPr lang="en-US" sz="2000" b="1" i="1" dirty="0">
                    <a:latin typeface="Georgia" panose="02040502050405020303" pitchFamily="18" charset="0"/>
                  </a:rPr>
                  <a:t> </a:t>
                </a:r>
                <a:r>
                  <a:rPr lang="en-US" sz="2400" i="1" dirty="0"/>
                  <a:t> -  </a:t>
                </a:r>
                <a:r>
                  <a:rPr lang="en-US" sz="2400" dirty="0"/>
                  <a:t>which would efficiently compute the regression and conditional density estimations.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50335"/>
                <a:ext cx="10515601" cy="5220587"/>
              </a:xfrm>
              <a:blipFill>
                <a:blip r:embed="rId2"/>
                <a:stretch>
                  <a:fillRect l="-724" t="-121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30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FF748-4E82-A14C-A3FF-6ACA2217BB2C}"/>
              </a:ext>
            </a:extLst>
          </p:cNvPr>
          <p:cNvSpPr txBox="1"/>
          <p:nvPr/>
        </p:nvSpPr>
        <p:spPr>
          <a:xfrm>
            <a:off x="5532699" y="1524529"/>
            <a:ext cx="3727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latin typeface="Georgia" panose="02040502050405020303" pitchFamily="18" charset="0"/>
              </a:rPr>
              <a:t>Solution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40615-0114-CC42-8307-EA3166DF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27" y="1734836"/>
            <a:ext cx="3390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9180-7A6B-7F43-9822-4242CB14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5786"/>
                <a:ext cx="10515600" cy="54454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Denote the unknown importance weight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w(y)</a:t>
                </a:r>
                <a:r>
                  <a:rPr lang="en-US" sz="2400" dirty="0"/>
                  <a:t> as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s(y)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test input density is modeled as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q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</a:t>
                </a:r>
                <a:r>
                  <a:rPr lang="en-US" sz="2400" dirty="0"/>
                  <a:t>  -  (based on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s(y)</a:t>
                </a:r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q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</a:t>
                </a:r>
                <a:r>
                  <a:rPr lang="en-US" sz="2400" dirty="0">
                    <a:solidFill>
                      <a:srgbClr val="0049C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Now the importance weight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w(y)</a:t>
                </a:r>
                <a:r>
                  <a:rPr lang="en-US" sz="2400" dirty="0"/>
                  <a:t> can be estimated by matching the test input density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q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</a:t>
                </a:r>
                <a:r>
                  <a:rPr lang="en-US" sz="2400" dirty="0"/>
                  <a:t> to the test distribution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p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te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</a:t>
                </a:r>
                <a:r>
                  <a:rPr lang="en-US" sz="2400" dirty="0"/>
                  <a:t>  -  under a discrepancy measure 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D</a:t>
                </a:r>
                <a:r>
                  <a:rPr lang="en-US" sz="2400" dirty="0"/>
                  <a:t> (e.g. squared error loss –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L</a:t>
                </a:r>
                <a:r>
                  <a:rPr lang="en-US" sz="2400" i="1" baseline="30000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2</a:t>
                </a:r>
                <a:r>
                  <a:rPr lang="en-US" sz="2400" dirty="0"/>
                  <a:t>).</a:t>
                </a:r>
              </a:p>
              <a:p>
                <a:r>
                  <a:rPr lang="en-US" sz="2400" dirty="0"/>
                  <a:t>Hence the optimization problem becomes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noBar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𝑞𝑠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𝑝𝑡𝑒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i="1" baseline="-25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 baseline="-25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𝑡𝑒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	subjected to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s(y)</a:t>
                </a:r>
                <a:r>
                  <a:rPr lang="en-US" sz="2400" dirty="0">
                    <a:solidFill>
                      <a:srgbClr val="0049C1"/>
                    </a:solidFill>
                  </a:rPr>
                  <a:t> ≥ 0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 Y </a:t>
                </a:r>
                <a:r>
                  <a:rPr lang="en-US" sz="2400" dirty="0">
                    <a:solidFill>
                      <a:srgbClr val="0049C1"/>
                    </a:solidFill>
                  </a:rPr>
                  <a:t> and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400" i="1" dirty="0">
                  <a:solidFill>
                    <a:srgbClr val="0049C1"/>
                  </a:solidFill>
                  <a:latin typeface="Georgia" panose="02040502050405020303" pitchFamily="18" charset="0"/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5786"/>
                <a:ext cx="10515600" cy="5445485"/>
              </a:xfrm>
              <a:blipFill>
                <a:blip r:embed="rId2"/>
                <a:stretch>
                  <a:fillRect l="-724" t="-2093" b="-1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4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9180-7A6B-7F43-9822-4242CB14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en-US" dirty="0"/>
              <a:t>Solution (contd..)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335"/>
                <a:ext cx="10515600" cy="522058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Hence the above objective function is convex in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s(y)</a:t>
                </a:r>
                <a:r>
                  <a:rPr lang="en-US" sz="2400" dirty="0"/>
                  <a:t> can represented as a linear-in-parameter model as …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s(y)</a:t>
                </a:r>
                <a:r>
                  <a:rPr lang="en-US" sz="2400" dirty="0">
                    <a:solidFill>
                      <a:srgbClr val="0049C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0" i="1" baseline="30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49C1"/>
                  </a:solidFill>
                </a:endParaRPr>
              </a:p>
              <a:p>
                <a:r>
                  <a:rPr lang="en-US" sz="2400" dirty="0"/>
                  <a:t>Here 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 are parameters to be learned from the data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i="1" baseline="-2500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the kernel basis function – modeled as a non-parametric Gaussian 	kernel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i="1" baseline="-2500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 =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exp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−(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–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yl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baseline="30000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 / (2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Georgia" panose="02040502050405020303" pitchFamily="18" charset="0"/>
                          </a:rPr>
                          <m:t>k</m:t>
                        </m:r>
                        <m:f>
                          <m:fPr>
                            <m:type m:val="noBar"/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i="1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2FB31-F9AD-ED47-A1BE-9DDC58113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335"/>
                <a:ext cx="10515600" cy="5220587"/>
              </a:xfrm>
              <a:blipFill>
                <a:blip r:embed="rId2"/>
                <a:stretch>
                  <a:fillRect l="-724" t="-145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07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2175-2FFE-774C-A77D-D7794DCB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434"/>
            <a:ext cx="10515600" cy="1239275"/>
          </a:xfrm>
        </p:spPr>
        <p:txBody>
          <a:bodyPr/>
          <a:lstStyle/>
          <a:p>
            <a:r>
              <a:rPr lang="en-US" dirty="0"/>
              <a:t>Solution  (contd..)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4F41E-57A0-3F46-A5FC-597166FC8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709"/>
                <a:ext cx="10515600" cy="498868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discrepancy measure contains unknown densities which can’t be computed directly, hence we model the density difference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q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s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 – 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p</a:t>
                </a:r>
                <a:r>
                  <a:rPr lang="en-US" sz="24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te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)) </a:t>
                </a:r>
                <a:r>
                  <a:rPr lang="en-US" sz="2400" dirty="0"/>
                  <a:t>again as a non-parametric gaussian kernel model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t(x)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 smtClean="0">
                        <a:solidFill>
                          <a:srgbClr val="0049C1"/>
                        </a:solidFill>
                        <a:latin typeface="Georgia" panose="02040502050405020303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 = </m:t>
                    </m:r>
                    <m:nary>
                      <m:naryPr>
                        <m:chr m:val="∑"/>
                        <m:ctrlPr>
                          <a:rPr lang="en-US" sz="240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baseline="30000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  <m:e>
                        <m:r>
                          <a:rPr lang="en-US" sz="240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 baseline="-25000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400" b="1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400" b="1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𝒙𝒍</m:t>
                                    </m:r>
                                  </m:e>
                                </m:d>
                                <m:r>
                                  <a:rPr lang="en-US" sz="2400" i="1" baseline="30000" dirty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sz="2400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 dirty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The parameters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. . . 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baseline="300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aseline="30000" dirty="0">
                    <a:solidFill>
                      <a:srgbClr val="0049C1"/>
                    </a:solidFill>
                  </a:rPr>
                  <a:t>T</a:t>
                </a:r>
                <a:r>
                  <a:rPr lang="en-US" sz="2400" dirty="0"/>
                  <a:t> is determined by minimizing the squared error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4F41E-57A0-3F46-A5FC-597166FC8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709"/>
                <a:ext cx="10515600" cy="4988688"/>
              </a:xfrm>
              <a:blipFill>
                <a:blip r:embed="rId2"/>
                <a:stretch>
                  <a:fillRect l="-844" t="-1269" b="-7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18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8DDE-5860-9941-B556-A022993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C1BDE-5C57-BC4D-BAF7-40A70BDD4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83724" cy="490688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 Solving the above squared error we arrive at the following optimization problem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noBar"/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b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b="1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US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49C1"/>
                  </a:solidFill>
                </a:endParaRPr>
              </a:p>
              <a:p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</a:t>
                </a:r>
                <a:r>
                  <a:rPr lang="en-US" dirty="0"/>
                  <a:t>is the regularization parameter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pc="-3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type m:val="noBar"/>
                            <m:ctrlPr>
                              <a:rPr lang="en-US" b="0" i="1" spc="-3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pc="-3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pc="-3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0" i="1" baseline="-2500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1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0" i="1" baseline="-2500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i="1" baseline="3000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den>
                            </m:f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,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0" i="1" baseline="30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en-US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>
                                      <m:fPr>
                                        <m:type m:val="noBar"/>
                                        <m:ctrlP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𝑦𝑔</m:t>
                                    </m:r>
                                  </m:e>
                                </m:d>
                                <m:r>
                                  <a:rPr lang="en-US" b="0" i="1" baseline="30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den>
                            </m:f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C1BDE-5C57-BC4D-BAF7-40A70BDD4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83724" cy="4906882"/>
              </a:xfrm>
              <a:blipFill>
                <a:blip r:embed="rId2"/>
                <a:stretch>
                  <a:fillRect l="-801" t="-2326" b="-16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00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8DDE-5860-9941-B556-A022993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C1BDE-5C57-BC4D-BAF7-40A70BDD4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With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sz="2400" dirty="0"/>
                  <a:t> the </a:t>
                </a:r>
                <a:r>
                  <a:rPr lang="en-US" sz="2400" i="1" dirty="0">
                    <a:latin typeface="Georgia" panose="02040502050405020303" pitchFamily="18" charset="0"/>
                  </a:rPr>
                  <a:t>L</a:t>
                </a:r>
                <a:r>
                  <a:rPr lang="en-US" sz="2400" i="1" baseline="30000" dirty="0">
                    <a:latin typeface="Georgia" panose="02040502050405020303" pitchFamily="18" charset="0"/>
                  </a:rPr>
                  <a:t>2</a:t>
                </a:r>
                <a:r>
                  <a:rPr lang="en-US" sz="2400" dirty="0"/>
                  <a:t> distance estimator can be obtained as 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b="0" i="1" baseline="30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𝑝𝑡𝑒</m:t>
                        </m:r>
                        <m:d>
                          <m:dPr>
                            <m:ctrlPr>
                              <a:rPr lang="en-US" sz="2400" b="0" i="1" baseline="-250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0" i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where</a:t>
                </a:r>
              </a:p>
              <a:p>
                <a:pPr marL="0" indent="0"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0" i="1" baseline="30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US" sz="2400" b="1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400" b="1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Note:   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3000" b="1" dirty="0">
                    <a:solidFill>
                      <a:srgbClr val="0049C1"/>
                    </a:solidFill>
                  </a:rPr>
                  <a:t>U</a:t>
                </a:r>
                <a:r>
                  <a:rPr lang="en-US" sz="3000" dirty="0">
                    <a:solidFill>
                      <a:srgbClr val="0049C1"/>
                    </a:solidFill>
                  </a:rPr>
                  <a:t> </a:t>
                </a:r>
                <a:r>
                  <a:rPr lang="en-US" sz="3000" dirty="0">
                    <a:solidFill>
                      <a:srgbClr val="0049C1"/>
                    </a:solidFill>
                    <a:sym typeface="Wingdings" pitchFamily="2" charset="2"/>
                  </a:rPr>
                  <a:t>:	(</a:t>
                </a:r>
                <a:r>
                  <a:rPr lang="en-US" sz="2600" dirty="0" err="1">
                    <a:solidFill>
                      <a:srgbClr val="0049C1"/>
                    </a:solidFill>
                    <a:sym typeface="Wingdings" pitchFamily="2" charset="2"/>
                  </a:rPr>
                  <a:t>n+n</a:t>
                </a:r>
                <a:r>
                  <a:rPr lang="en-US" sz="2600" dirty="0">
                    <a:solidFill>
                      <a:srgbClr val="0049C1"/>
                    </a:solidFill>
                    <a:sym typeface="Wingdings" pitchFamily="2" charset="2"/>
                  </a:rPr>
                  <a:t>’) x (</a:t>
                </a:r>
                <a:r>
                  <a:rPr lang="en-US" sz="2600" dirty="0" err="1">
                    <a:solidFill>
                      <a:srgbClr val="0049C1"/>
                    </a:solidFill>
                    <a:sym typeface="Wingdings" pitchFamily="2" charset="2"/>
                  </a:rPr>
                  <a:t>n+n</a:t>
                </a:r>
                <a:r>
                  <a:rPr lang="en-US" sz="2600" dirty="0">
                    <a:solidFill>
                      <a:srgbClr val="0049C1"/>
                    </a:solidFill>
                    <a:sym typeface="Wingdings" pitchFamily="2" charset="2"/>
                  </a:rPr>
                  <a:t>’).		n = #Training samples</a:t>
                </a:r>
              </a:p>
              <a:p>
                <a:pPr marL="0" indent="0">
                  <a:buNone/>
                </a:pPr>
                <a:r>
                  <a:rPr lang="en-US" sz="3000" dirty="0">
                    <a:solidFill>
                      <a:srgbClr val="0049C1"/>
                    </a:solidFill>
                  </a:rPr>
                  <a:t>	</a:t>
                </a:r>
                <a:r>
                  <a:rPr lang="en-US" sz="3000" b="1" dirty="0">
                    <a:solidFill>
                      <a:srgbClr val="0049C1"/>
                    </a:solidFill>
                  </a:rPr>
                  <a:t>V</a:t>
                </a:r>
                <a:r>
                  <a:rPr lang="en-US" sz="3000" dirty="0">
                    <a:solidFill>
                      <a:srgbClr val="0049C1"/>
                    </a:solidFill>
                  </a:rPr>
                  <a:t> :</a:t>
                </a:r>
                <a:r>
                  <a:rPr lang="en-US" sz="2400" dirty="0">
                    <a:solidFill>
                      <a:srgbClr val="0049C1"/>
                    </a:solidFill>
                  </a:rPr>
                  <a:t> 	(</a:t>
                </a:r>
                <a:r>
                  <a:rPr lang="en-US" sz="2600" dirty="0" err="1">
                    <a:solidFill>
                      <a:srgbClr val="0049C1"/>
                    </a:solidFill>
                    <a:sym typeface="Wingdings" pitchFamily="2" charset="2"/>
                  </a:rPr>
                  <a:t>n+n</a:t>
                </a:r>
                <a:r>
                  <a:rPr lang="en-US" sz="2600" dirty="0">
                    <a:solidFill>
                      <a:srgbClr val="0049C1"/>
                    </a:solidFill>
                    <a:sym typeface="Wingdings" pitchFamily="2" charset="2"/>
                  </a:rPr>
                  <a:t>’) x (n)		n’ = #Test Samples</a:t>
                </a:r>
                <a:endParaRPr lang="en-US" sz="2400" dirty="0">
                  <a:solidFill>
                    <a:srgbClr val="0049C1"/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sz="30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49C1"/>
                    </a:solidFill>
                    <a:sym typeface="Wingdings" pitchFamily="2" charset="2"/>
                  </a:rPr>
                  <a:t> : 	(</a:t>
                </a:r>
                <a:r>
                  <a:rPr lang="en-US" sz="2600" dirty="0" err="1">
                    <a:solidFill>
                      <a:srgbClr val="0049C1"/>
                    </a:solidFill>
                    <a:sym typeface="Wingdings" pitchFamily="2" charset="2"/>
                  </a:rPr>
                  <a:t>n+n</a:t>
                </a:r>
                <a:r>
                  <a:rPr lang="en-US" sz="2600" dirty="0">
                    <a:solidFill>
                      <a:srgbClr val="0049C1"/>
                    </a:solidFill>
                    <a:sym typeface="Wingdings" pitchFamily="2" charset="2"/>
                  </a:rPr>
                  <a:t>’) x (1)</a:t>
                </a:r>
                <a:endParaRPr lang="en-US" sz="2600" dirty="0">
                  <a:solidFill>
                    <a:srgbClr val="0049C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C1BDE-5C57-BC4D-BAF7-40A70BDD4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9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44CE-03DA-4748-9663-152F086D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3ABE6-F25E-8344-A366-D4F2F8381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L</a:t>
                </a:r>
                <a:r>
                  <a:rPr lang="en-US" i="1" baseline="30000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2</a:t>
                </a:r>
                <a:r>
                  <a:rPr lang="en-US" dirty="0"/>
                  <a:t> – distance based importance weight estimation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noBar"/>
                        <m:ctrl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den>
                    </m:f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+  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subject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≥ 0</a:t>
                </a:r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0" i="1" baseline="30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∅(</m:t>
                            </m:r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i="1" dirty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9C1"/>
                            </a:solidFill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49C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rgbClr val="0049C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rgbClr val="0049C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0" i="1" baseline="30000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baseline="-25000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yields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rgbClr val="0049C1"/>
                    </a:solidFill>
                  </a:rPr>
                  <a:t>  </a:t>
                </a:r>
                <a:r>
                  <a:rPr lang="en-US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w(y)</a:t>
                </a:r>
                <a:endParaRPr lang="en-US" sz="1800" i="1" dirty="0">
                  <a:solidFill>
                    <a:srgbClr val="0049C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3ABE6-F25E-8344-A366-D4F2F8381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6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Data Shifts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98298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Domain Shift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Target shift for Categorical Target </a:t>
                </a:r>
                <a:r>
                  <a:rPr lang="en-US" sz="2400" i="1" dirty="0">
                    <a:latin typeface="Georgia" panose="02040502050405020303" pitchFamily="18" charset="0"/>
                  </a:rPr>
                  <a:t>“y” </a:t>
                </a:r>
                <a:r>
                  <a:rPr lang="en-US" sz="2400" dirty="0"/>
                  <a:t> =&gt;  </a:t>
                </a:r>
                <a:r>
                  <a:rPr lang="en-US" sz="2400" i="1" dirty="0">
                    <a:latin typeface="Georgia" panose="02040502050405020303" pitchFamily="18" charset="0"/>
                  </a:rPr>
                  <a:t>class-prior</a:t>
                </a:r>
                <a:r>
                  <a:rPr lang="en-US" sz="2400" dirty="0"/>
                  <a:t> Change.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Covariate data shift – Importance Sampling for Covariate shift.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49C1"/>
                    </a:solidFill>
                  </a:rPr>
                  <a:t>Continuous Target Shift – Importance Sampling for Continuous target shift.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sz="2000" dirty="0">
                    <a:solidFill>
                      <a:srgbClr val="0049C1"/>
                    </a:solidFill>
                  </a:rPr>
                  <a:t> Key challenge is to estimate the importance weight 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0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</m:oMath>
                </a14:m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(y)/p</a:t>
                </a:r>
                <a14:m>
                  <m:oMath xmlns:m="http://schemas.openxmlformats.org/officeDocument/2006/math">
                    <m:r>
                      <a:rPr lang="en-US" sz="20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𝑡𝑟</m:t>
                    </m:r>
                  </m:oMath>
                </a14:m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 </a:t>
                </a:r>
                <a:r>
                  <a:rPr lang="en-US" sz="2000" dirty="0">
                    <a:solidFill>
                      <a:srgbClr val="0049C1"/>
                    </a:solidFill>
                  </a:rPr>
                  <a:t>for continuous target 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“y”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9829800" cy="4351338"/>
              </a:xfrm>
              <a:blipFill>
                <a:blip r:embed="rId2"/>
                <a:stretch>
                  <a:fillRect l="-77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67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F20DD-9B7F-B045-95F9-8B4C4F74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82" y="271844"/>
            <a:ext cx="8491557" cy="6322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E0092-57C2-9341-B6DB-8D607CF4487F}"/>
              </a:ext>
            </a:extLst>
          </p:cNvPr>
          <p:cNvSpPr txBox="1"/>
          <p:nvPr/>
        </p:nvSpPr>
        <p:spPr>
          <a:xfrm>
            <a:off x="3993265" y="2952713"/>
            <a:ext cx="170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eorgia" panose="02040502050405020303" pitchFamily="18" charset="0"/>
              </a:rPr>
              <a:t>Plots …</a:t>
            </a:r>
          </a:p>
        </p:txBody>
      </p:sp>
    </p:spTree>
    <p:extLst>
      <p:ext uri="{BB962C8B-B14F-4D97-AF65-F5344CB8AC3E}">
        <p14:creationId xmlns:p14="http://schemas.microsoft.com/office/powerpoint/2010/main" val="417457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818B-76AF-5D41-8890-9DD74D53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Weights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9FCC3-299A-0C4D-960E-B549359F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71" y="1280113"/>
            <a:ext cx="7856156" cy="54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5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D11A-A313-3D43-9879-CA6BA8EB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Weights -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04A8C-D4AB-D443-914C-EDB83D9C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7" y="1180986"/>
            <a:ext cx="8677160" cy="57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3429-4306-C749-B402-8D2D3577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Weights - CDE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55C1D-CBF7-B046-8C47-66B79500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2" y="1388717"/>
            <a:ext cx="8183302" cy="55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C9FBF-7DFB-1042-AB9E-7CB3DC29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1E923-1297-3742-8CDD-0683B85001A1}"/>
              </a:ext>
            </a:extLst>
          </p:cNvPr>
          <p:cNvSpPr txBox="1"/>
          <p:nvPr/>
        </p:nvSpPr>
        <p:spPr>
          <a:xfrm>
            <a:off x="810228" y="393539"/>
            <a:ext cx="4016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eorgia" panose="02040502050405020303" pitchFamily="18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83289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9EBD5B-55C5-2C49-884C-B671CB31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16" y="1568850"/>
            <a:ext cx="7864515" cy="4019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E1DD9-C179-EA4C-85E5-3D18DAE29844}"/>
              </a:ext>
            </a:extLst>
          </p:cNvPr>
          <p:cNvSpPr txBox="1"/>
          <p:nvPr/>
        </p:nvSpPr>
        <p:spPr>
          <a:xfrm>
            <a:off x="833378" y="1481559"/>
            <a:ext cx="4294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eorgia" panose="02040502050405020303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68075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8"/>
            <a:ext cx="10515600" cy="1043261"/>
          </a:xfrm>
        </p:spPr>
        <p:txBody>
          <a:bodyPr/>
          <a:lstStyle/>
          <a:p>
            <a:r>
              <a:rPr lang="en-US" dirty="0"/>
              <a:t>Everything in few words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282"/>
            <a:ext cx="10515600" cy="52131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Traditional Assumption:</a:t>
            </a:r>
          </a:p>
          <a:p>
            <a:pPr lvl="1">
              <a:buFont typeface="Wingdings" charset="2"/>
              <a:buChar char="ü"/>
            </a:pPr>
            <a:r>
              <a:rPr lang="en-US" sz="2200" dirty="0"/>
              <a:t> Training and test data follow the same distribution.</a:t>
            </a:r>
          </a:p>
          <a:p>
            <a:pPr lvl="1">
              <a:buFont typeface="Wingdings" charset="2"/>
              <a:buChar char="ü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 Reality:</a:t>
            </a:r>
          </a:p>
          <a:p>
            <a:pPr lvl="1">
              <a:buFont typeface="Wingdings" charset="2"/>
              <a:buChar char="ü"/>
            </a:pPr>
            <a:r>
              <a:rPr lang="en-US" sz="2000" dirty="0"/>
              <a:t> The assumption is often violated due to intrinsic non-stationary environment or inevitable sample bias  -  </a:t>
            </a:r>
            <a:r>
              <a:rPr lang="en-US" sz="2000" i="1" dirty="0"/>
              <a:t>“</a:t>
            </a:r>
            <a:r>
              <a:rPr lang="en-US" sz="2000" b="1" i="1" dirty="0"/>
              <a:t>Data Shift  /  Target Shift</a:t>
            </a:r>
            <a:r>
              <a:rPr lang="en-US" sz="2000" i="1" dirty="0"/>
              <a:t>”</a:t>
            </a:r>
            <a:r>
              <a:rPr lang="en-US" sz="2000" dirty="0"/>
              <a:t>.</a:t>
            </a:r>
          </a:p>
          <a:p>
            <a:pPr lvl="1">
              <a:buFont typeface="Wingdings" charset="2"/>
              <a:buChar char="ü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Problem Description:</a:t>
            </a:r>
          </a:p>
          <a:p>
            <a:pPr lvl="1">
              <a:buFont typeface="Wingdings" charset="2"/>
              <a:buChar char="ü"/>
            </a:pPr>
            <a:r>
              <a:rPr lang="en-US" sz="2000" dirty="0"/>
              <a:t> Supervised learning problem under </a:t>
            </a:r>
            <a:r>
              <a:rPr lang="en-US" sz="2000" i="1" dirty="0"/>
              <a:t>Target Shift </a:t>
            </a:r>
            <a:r>
              <a:rPr lang="en-US" sz="2000" dirty="0"/>
              <a:t>scenario, where the target marginal distribution </a:t>
            </a:r>
            <a:r>
              <a:rPr lang="en-US" sz="2000" i="1" dirty="0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p(y)</a:t>
            </a:r>
            <a:r>
              <a:rPr lang="en-US" sz="2000" dirty="0"/>
              <a:t> changes between training and testing phases </a:t>
            </a:r>
            <a:r>
              <a:rPr lang="mr-IN" sz="2000" dirty="0"/>
              <a:t>–</a:t>
            </a:r>
            <a:r>
              <a:rPr lang="en-US" sz="2000" dirty="0"/>
              <a:t> keeping the target-conditioned covariate distribution </a:t>
            </a:r>
            <a:r>
              <a:rPr lang="en-US" sz="2000" i="1" dirty="0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p(</a:t>
            </a:r>
            <a:r>
              <a:rPr lang="en-US" sz="2000" b="1" i="1" dirty="0" err="1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x</a:t>
            </a:r>
            <a:r>
              <a:rPr lang="en-US" sz="2000" i="1" dirty="0" err="1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|y</a:t>
            </a:r>
            <a:r>
              <a:rPr lang="en-US" sz="2000" i="1" dirty="0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2000" i="1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000" dirty="0"/>
              <a:t>unchanged.</a:t>
            </a:r>
          </a:p>
          <a:p>
            <a:pPr lvl="1">
              <a:buFont typeface="Wingdings" charset="2"/>
              <a:buChar char="ü"/>
            </a:pP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9C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b="1" dirty="0">
                <a:solidFill>
                  <a:srgbClr val="0049C1"/>
                </a:solidFill>
                <a:ea typeface="Georgia" charset="0"/>
                <a:cs typeface="Georgia" charset="0"/>
              </a:rPr>
              <a:t>I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mportance </a:t>
            </a:r>
            <a:r>
              <a:rPr lang="en-US" sz="2400" b="1" dirty="0">
                <a:solidFill>
                  <a:srgbClr val="0049C1"/>
                </a:solidFill>
                <a:ea typeface="Georgia" charset="0"/>
                <a:cs typeface="Georgia" charset="0"/>
              </a:rPr>
              <a:t>W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eight </a:t>
            </a:r>
            <a:r>
              <a:rPr lang="en-US" sz="2400" b="1" dirty="0">
                <a:solidFill>
                  <a:srgbClr val="0049C1"/>
                </a:solidFill>
                <a:ea typeface="Georgia" charset="0"/>
                <a:cs typeface="Georgia" charset="0"/>
              </a:rPr>
              <a:t>E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stimations for </a:t>
            </a:r>
            <a:r>
              <a:rPr lang="en-US" sz="2400" b="1" dirty="0">
                <a:solidFill>
                  <a:srgbClr val="0049C1"/>
                </a:solidFill>
                <a:ea typeface="Georgia" charset="0"/>
                <a:cs typeface="Georgia" charset="0"/>
              </a:rPr>
              <a:t>C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ontinuous </a:t>
            </a:r>
            <a:r>
              <a:rPr lang="en-US" sz="2400" b="1" dirty="0">
                <a:solidFill>
                  <a:srgbClr val="0049C1"/>
                </a:solidFill>
                <a:ea typeface="Georgia" charset="0"/>
                <a:cs typeface="Georgia" charset="0"/>
              </a:rPr>
              <a:t>T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argets </a:t>
            </a:r>
            <a:r>
              <a:rPr lang="mr-IN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–</a:t>
            </a:r>
            <a:r>
              <a:rPr lang="en-US" sz="2400" dirty="0">
                <a:solidFill>
                  <a:srgbClr val="0049C1"/>
                </a:solidFill>
                <a:ea typeface="Georgia" charset="0"/>
                <a:cs typeface="Georgia" charset="0"/>
              </a:rPr>
              <a:t> L2IWE</a:t>
            </a:r>
            <a:endParaRPr lang="en-US" sz="2400" i="1" dirty="0">
              <a:solidFill>
                <a:srgbClr val="0049C1"/>
              </a:solidFill>
              <a:latin typeface="Georgia" charset="0"/>
              <a:ea typeface="Georgia" charset="0"/>
              <a:cs typeface="Georgia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265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Reasonable Assumptions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Learning would not be possible if the datasets differ arbitrarily between training and testing datasets.</a:t>
                </a:r>
              </a:p>
              <a:p>
                <a:pPr>
                  <a:buFont typeface="Wingdings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enable learning a reasonable assumption is necessary.</a:t>
                </a:r>
              </a:p>
              <a:p>
                <a:pPr>
                  <a:buFont typeface="Wingdings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 p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𝑡𝑟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</a:t>
                </a:r>
                <a:r>
                  <a:rPr lang="en-US" sz="2400" b="1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x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|y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) = p</a:t>
                </a:r>
                <a14:m>
                  <m:oMath xmlns:m="http://schemas.openxmlformats.org/officeDocument/2006/math"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</m:t>
                    </m:r>
                    <m:r>
                      <a:rPr lang="en-US" sz="2400" b="0" i="1" baseline="-25000" dirty="0" smtClean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𝑒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</a:t>
                </a:r>
                <a:r>
                  <a:rPr lang="en-US" sz="2400" b="1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x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|y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)</a:t>
                </a:r>
                <a:r>
                  <a:rPr lang="en-US" sz="2400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    </a:t>
                </a:r>
                <a:r>
                  <a:rPr lang="en-US" sz="2400" dirty="0">
                    <a:solidFill>
                      <a:srgbClr val="0049C1"/>
                    </a:solidFill>
                    <a:ea typeface="Georgia" charset="0"/>
                    <a:cs typeface="Georgia" charset="0"/>
                  </a:rPr>
                  <a:t>but  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𝑡𝑟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 ≠ p</a:t>
                </a:r>
                <a14:m>
                  <m:oMath xmlns:m="http://schemas.openxmlformats.org/officeDocument/2006/math">
                    <m:r>
                      <a:rPr lang="en-US" sz="240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</m:oMath>
                </a14:m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</a:t>
                </a:r>
              </a:p>
              <a:p>
                <a:pPr>
                  <a:buFont typeface="Wingdings" charset="2"/>
                  <a:buChar char="Ø"/>
                </a:pPr>
                <a:endParaRPr lang="en-US" sz="2400" i="1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Georgia" charset="0"/>
                    <a:cs typeface="Georgia" charset="0"/>
                  </a:rPr>
                  <a:t>Under target shift situation, the covariate-marginal distribution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p(</a:t>
                </a:r>
                <a:r>
                  <a:rPr lang="en-US" sz="2400" b="1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)</a:t>
                </a:r>
                <a:r>
                  <a:rPr lang="en-US" sz="2400" dirty="0">
                    <a:latin typeface="Georgia" charset="0"/>
                    <a:ea typeface="Georgia" charset="0"/>
                    <a:cs typeface="Georgia" charset="0"/>
                  </a:rPr>
                  <a:t> </a:t>
                </a:r>
                <a:r>
                  <a:rPr lang="en-US" sz="2400" dirty="0">
                    <a:ea typeface="Georgia" charset="0"/>
                    <a:cs typeface="Georgia" charset="0"/>
                  </a:rPr>
                  <a:t>and covariate-conditional distribution 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p(</a:t>
                </a:r>
                <a:r>
                  <a:rPr lang="en-US" sz="2400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y|</a:t>
                </a:r>
                <a:r>
                  <a:rPr lang="en-US" sz="2400" b="1" i="1" dirty="0" err="1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x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)</a:t>
                </a:r>
                <a:r>
                  <a:rPr lang="en-US" sz="2400" dirty="0">
                    <a:ea typeface="Georgia" charset="0"/>
                    <a:cs typeface="Georgia" charset="0"/>
                  </a:rPr>
                  <a:t> are different between training &amp; test phases due to phase shift in </a:t>
                </a: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p(y)</a:t>
                </a:r>
                <a:r>
                  <a:rPr lang="en-US" sz="2400" i="1" dirty="0">
                    <a:latin typeface="Georgia" charset="0"/>
                    <a:ea typeface="Georgia" charset="0"/>
                    <a:cs typeface="Georgia" charset="0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27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5174-D771-904F-9ECA-55689E82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here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9DDA5-D178-3842-9D0C-619C14AC7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856808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novel proposal estimating the importance weight</a:t>
                </a:r>
              </a:p>
              <a:p>
                <a:pPr marL="0" indent="0">
                  <a:buNone/>
                </a:pPr>
                <a:r>
                  <a:rPr lang="en-US" sz="24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	</a:t>
                </a:r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w(y) = p</a:t>
                </a:r>
                <a14:m>
                  <m:oMath xmlns:m="http://schemas.openxmlformats.org/officeDocument/2006/math">
                    <m:r>
                      <a:rPr lang="en-US" sz="2000" b="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</m:oMath>
                </a14:m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(y)/p</a:t>
                </a:r>
                <a14:m>
                  <m:oMath xmlns:m="http://schemas.openxmlformats.org/officeDocument/2006/math">
                    <m:r>
                      <a:rPr lang="en-US" sz="2000" b="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𝑡𝑟</m:t>
                    </m:r>
                  </m:oMath>
                </a14:m>
                <a:r>
                  <a:rPr lang="en-US" sz="2000" i="1" dirty="0">
                    <a:solidFill>
                      <a:srgbClr val="0049C1"/>
                    </a:solidFill>
                    <a:latin typeface="Georgia" charset="0"/>
                    <a:ea typeface="Georgia" charset="0"/>
                    <a:cs typeface="Georgia" charset="0"/>
                  </a:rPr>
                  <a:t>(y)</a:t>
                </a:r>
                <a:endParaRPr lang="en-US" sz="20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49C1"/>
                    </a:solidFill>
                  </a:rPr>
                  <a:t>	</a:t>
                </a:r>
                <a:r>
                  <a:rPr lang="en-US" sz="2400" dirty="0"/>
                  <a:t>under a semi-supervised setting with – labeled training data and un-	labeled testing data.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also demonstrate its usefulness in two supervised learning tasks 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Conditional density estimation under continuous target shift.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Importance Weighted Regression.</a:t>
                </a:r>
              </a:p>
              <a:p>
                <a:pPr>
                  <a:buFont typeface="Wingdings" pitchFamily="2" charset="2"/>
                  <a:buChar char="ü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Both the problems above can be solved using importance weighting.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9DDA5-D178-3842-9D0C-619C14AC7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856808" cy="4351338"/>
              </a:xfrm>
              <a:blipFill>
                <a:blip r:embed="rId2"/>
                <a:stretch>
                  <a:fillRect l="-772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0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492C-1EB1-084F-877E-448AC0C7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Risk Minimization . . 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D179A-BB23-8D4B-B912-69150EE6E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Risk of estimator / Generalization error over test data …</a:t>
                </a: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49C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𝑝𝑡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Empirical risk over test data …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baseline="-25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Importance Weighted Empirical Risk Minimization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400" b="0" i="1" baseline="-25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baseline="-250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baseline="-2500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4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         where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𝑡𝑒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D179A-BB23-8D4B-B912-69150EE6E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7310" b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61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AF9D-F680-2449-A2DA-3500387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-US" dirty="0"/>
              <a:t>Importance Weight CDE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9070"/>
                <a:ext cx="10515600" cy="5061097"/>
              </a:xfrm>
            </p:spPr>
            <p:txBody>
              <a:bodyPr/>
              <a:lstStyle/>
              <a:p>
                <a:endParaRPr lang="en-US" sz="2400" dirty="0"/>
              </a:p>
              <a:p>
                <a:r>
                  <a:rPr lang="en-US" sz="2400" dirty="0"/>
                  <a:t>Conditional density is modeled by a Gaussian kernel model as …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baseline="-25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nary>
                    <m:func>
                      <m:funcPr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𝑥𝑙</m:t>
                                    </m:r>
                                  </m:e>
                                </m:d>
                                <m:r>
                                  <a:rPr lang="en-US" sz="2400" b="0" i="1" baseline="30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𝑦𝑙</m:t>
                                </m:r>
                              </m:e>
                            </m:d>
                            <m:r>
                              <a:rPr lang="en-US" sz="2400" b="0" i="1" baseline="300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400" i="1" baseline="30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determined by minimizing the following squared error …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𝑝𝑡𝑒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400" b="0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baseline="-25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𝑡𝑒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By replacing the expectations by the sample averages and including an                 </a:t>
                </a:r>
                <a:r>
                  <a:rPr lang="en-US" sz="2400" i="1" dirty="0">
                    <a:latin typeface="Georgia" panose="02040502050405020303" pitchFamily="18" charset="0"/>
                  </a:rPr>
                  <a:t>l</a:t>
                </a:r>
                <a:r>
                  <a:rPr lang="en-US" sz="2400" i="1" baseline="-25000" dirty="0">
                    <a:latin typeface="Georgia" panose="02040502050405020303" pitchFamily="18" charset="0"/>
                  </a:rPr>
                  <a:t>2</a:t>
                </a:r>
                <a:r>
                  <a:rPr lang="en-US" sz="2400" dirty="0"/>
                  <a:t>-regularizer, we arrive at the following optimization problem … (contd..)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9070"/>
                <a:ext cx="10515600" cy="5061097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7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AF9D-F680-2449-A2DA-3500387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-US" dirty="0"/>
              <a:t>Importance Weight CDE (contd..)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9070"/>
                <a:ext cx="10515600" cy="5061097"/>
              </a:xfrm>
            </p:spPr>
            <p:txBody>
              <a:bodyPr/>
              <a:lstStyle/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noBar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400" b="1" i="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b="1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  <m:r>
                          <a:rPr lang="en-US" sz="2400" b="1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b="1" i="1" baseline="3000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b="1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r>
                  <a:rPr lang="en-US" sz="2400" baseline="30000" dirty="0">
                    <a:solidFill>
                      <a:srgbClr val="0049C1"/>
                    </a:solidFill>
                  </a:rPr>
                  <a:t>  </a:t>
                </a:r>
                <a:endParaRPr lang="en-US" sz="2400" dirty="0">
                  <a:solidFill>
                    <a:srgbClr val="0049C1"/>
                  </a:solidFill>
                </a:endParaRPr>
              </a:p>
              <a:p>
                <a:endParaRPr lang="en-US" sz="2400" baseline="30000" dirty="0"/>
              </a:p>
              <a:p>
                <a:pPr marL="0" indent="0">
                  <a:buNone/>
                </a:pPr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:r>
                  <a:rPr lang="en-US" sz="2400" dirty="0"/>
                  <a:t>is the regularization parameter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baseline="-2500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sz="2400" b="0" i="1" baseline="3000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2400" b="0" i="1" baseline="-25000" smtClean="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  <m:r>
                                      <a:rPr lang="en-US" sz="2400" b="0" i="1" baseline="3000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  <m:r>
                                  <a:rPr lang="en-US" sz="2400" b="0" i="1" baseline="30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i="1" baseline="3000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49C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 baseline="-250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 baseline="-25000">
                                            <a:solidFill>
                                              <a:srgbClr val="0049C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2400" i="1" baseline="30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rgbClr val="0049C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𝑦𝑙</m:t>
                                    </m:r>
                                  </m:e>
                                </m:d>
                                <m:r>
                                  <a:rPr lang="en-US" sz="2400" b="0" i="1" baseline="3000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i="1" baseline="3000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9070"/>
                <a:ext cx="10515600" cy="5061097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1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AF9D-F680-2449-A2DA-3500387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-US" dirty="0"/>
              <a:t>Importance Weighted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1480"/>
                <a:ext cx="10515600" cy="5188687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sz="2400" dirty="0"/>
              </a:p>
              <a:p>
                <a:r>
                  <a:rPr lang="en-US" sz="2600" dirty="0"/>
                  <a:t>Given the training samples  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{(</a:t>
                </a:r>
                <a:r>
                  <a:rPr lang="en-US" sz="26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600" i="1" baseline="-25000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, </a:t>
                </a:r>
                <a:r>
                  <a:rPr lang="en-US" sz="26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y</a:t>
                </a:r>
                <a:r>
                  <a:rPr lang="en-US" sz="26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i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)}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26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600" dirty="0"/>
                  <a:t>  drawn independently from a joint probability distribution with density  </a:t>
                </a:r>
                <a:r>
                  <a:rPr lang="en-US" sz="2600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p</a:t>
                </a:r>
                <a:r>
                  <a:rPr lang="en-US" sz="26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tr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2600" b="1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, y)</a:t>
                </a:r>
                <a:r>
                  <a:rPr lang="en-US" sz="2600" dirty="0"/>
                  <a:t>  and un-labeled test data  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{</a:t>
                </a:r>
                <a:r>
                  <a:rPr lang="en-US" sz="2600" b="1" i="1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x</a:t>
                </a:r>
                <a:r>
                  <a:rPr lang="en-US" sz="2600" b="1" i="1" baseline="30000" dirty="0" err="1">
                    <a:solidFill>
                      <a:srgbClr val="0049C1"/>
                    </a:solidFill>
                  </a:rPr>
                  <a:t>’</a:t>
                </a:r>
                <a:r>
                  <a:rPr lang="en-US" sz="2600" i="1" baseline="-25000" dirty="0" err="1">
                    <a:solidFill>
                      <a:srgbClr val="0049C1"/>
                    </a:solidFill>
                    <a:latin typeface="Georgia" panose="02040502050405020303" pitchFamily="18" charset="0"/>
                  </a:rPr>
                  <a:t>j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}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sz="26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600" b="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den>
                    </m:f>
                    <m:r>
                      <a:rPr lang="en-US" sz="2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 drawn independently from another probability distribution with density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49C1"/>
                    </a:solidFill>
                    <a:ea typeface="Georgia" charset="0"/>
                    <a:cs typeface="Georgia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p</m:t>
                    </m:r>
                    <m:r>
                      <a:rPr lang="en-US" sz="2000" b="0" i="1" baseline="-25000" dirty="0">
                        <a:solidFill>
                          <a:srgbClr val="0049C1"/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𝑡𝑒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p</m:t>
                        </m:r>
                        <m:r>
                          <a:rPr lang="en-US" sz="2000" b="0" i="1" baseline="-25000" dirty="0">
                            <a:solidFill>
                              <a:srgbClr val="0049C1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𝑡𝑒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b="1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)</m:t>
                        </m:r>
                        <m:r>
                          <a:rPr lang="en-US" sz="20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 </m:t>
                        </m:r>
                        <m:r>
                          <a:rPr lang="en-US" sz="20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600" dirty="0"/>
                  <a:t>The conditional expectation 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f(x)</a:t>
                </a:r>
                <a:r>
                  <a:rPr lang="en-US" sz="2600" dirty="0"/>
                  <a:t>                   can be empirically modeled as  </a:t>
                </a:r>
                <a:r>
                  <a:rPr lang="en-US" sz="2600" i="1" dirty="0">
                    <a:solidFill>
                      <a:srgbClr val="0049C1"/>
                    </a:solidFill>
                    <a:latin typeface="Georgia" panose="02040502050405020303" pitchFamily="18" charset="0"/>
                  </a:rPr>
                  <a:t>g(x)</a:t>
                </a:r>
                <a:endParaRPr lang="en-US" sz="2600" dirty="0">
                  <a:solidFill>
                    <a:srgbClr val="0049C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49C1"/>
                    </a:solidFill>
                    <a:ea typeface="Georgia" charset="0"/>
                    <a:cs typeface="Georgia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f</m:t>
                    </m:r>
                    <m:r>
                      <m:rPr>
                        <m:nor/>
                      </m:rPr>
                      <a:rPr lang="en-US" sz="22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</m:t>
                    </m:r>
                    <m:r>
                      <m:rPr>
                        <m:nor/>
                      </m:rPr>
                      <a:rPr lang="en-US" sz="2200" b="1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200" b="1" i="1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sz="2200" i="1" dirty="0" smtClean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yp</m:t>
                        </m:r>
                        <m:r>
                          <a:rPr lang="en-US" sz="2200" b="1" i="1" baseline="-25000" dirty="0">
                            <a:solidFill>
                              <a:srgbClr val="0049C1"/>
                            </a:solidFill>
                            <a:latin typeface="Cambria Math" charset="0"/>
                            <a:ea typeface="Georgia" charset="0"/>
                            <a:cs typeface="Georgia" charset="0"/>
                          </a:rPr>
                          <m:t>𝒕𝒆</m:t>
                        </m:r>
                        <m:r>
                          <m:rPr>
                            <m:nor/>
                          </m:rPr>
                          <a:rPr lang="en-US" sz="22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200" b="1" i="1" dirty="0" smtClean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200" b="1" i="1" dirty="0" smtClean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200" i="1" dirty="0">
                            <a:solidFill>
                              <a:srgbClr val="0049C1"/>
                            </a:solidFill>
                            <a:latin typeface="Georgia" charset="0"/>
                            <a:ea typeface="Georgia" charset="0"/>
                            <a:cs typeface="Georgia" charset="0"/>
                          </a:rPr>
                          <m:t>)</m:t>
                        </m:r>
                        <m:r>
                          <a:rPr lang="en-US" sz="2200" b="1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 </m:t>
                        </m:r>
                        <m:r>
                          <a:rPr lang="en-US" sz="2200" b="0" i="1" dirty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sz="2000" dirty="0"/>
                  <a:t>			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 i="1" dirty="0">
                        <a:solidFill>
                          <a:srgbClr val="0049C1"/>
                        </a:solidFill>
                        <a:latin typeface="Cambria Math" panose="02040503050406030204" pitchFamily="18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g</m:t>
                    </m:r>
                    <m:r>
                      <m:rPr>
                        <m:nor/>
                      </m:rPr>
                      <a:rPr lang="en-US" sz="2200" i="1" dirty="0" smtClean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x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rgbClr val="0049C1"/>
                        </a:solidFill>
                        <a:latin typeface="Georgia" charset="0"/>
                        <a:ea typeface="Georgia" charset="0"/>
                        <a:cs typeface="Georgia" charset="0"/>
                      </a:rPr>
                      <m:t>) = </m:t>
                    </m:r>
                    <m:nary>
                      <m:naryPr>
                        <m:chr m:val="∑"/>
                        <m:ctrlPr>
                          <a:rPr lang="en-US" sz="220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2200" b="0" i="1" baseline="-25000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dirty="0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2200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dirty="0" smtClean="0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 dirty="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200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1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200" b="1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200" b="1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𝒙𝒍</m:t>
                                    </m:r>
                                  </m:e>
                                </m:d>
                                <m:r>
                                  <a:rPr lang="en-US" sz="2200" b="0" i="1" baseline="30000" dirty="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200" b="0" i="1" dirty="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dirty="0" smtClean="0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type m:val="noBar"/>
                                    <m:ctrlPr>
                                      <a:rPr lang="en-US" sz="2200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200" b="0" i="1" dirty="0" smtClean="0">
                                        <a:solidFill>
                                          <a:srgbClr val="0049C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600" dirty="0"/>
                  <a:t>The parameters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600" dirty="0"/>
                  <a:t> is determined by the minimizing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20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22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200" i="1">
                                <a:solidFill>
                                  <a:srgbClr val="0049C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solidFill>
                                      <a:srgbClr val="0049C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sz="2200" i="1" baseline="3000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sz="22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baseline="-25000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𝑡𝑒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49C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b="1" i="1" smtClean="0">
                        <a:solidFill>
                          <a:srgbClr val="0049C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D73DD-3ABA-914D-98E3-1A8FCF008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1480"/>
                <a:ext cx="10515600" cy="5188687"/>
              </a:xfrm>
              <a:blipFill>
                <a:blip r:embed="rId2"/>
                <a:stretch>
                  <a:fillRect l="-724" b="-30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25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710</Words>
  <Application>Microsoft Macintosh PowerPoint</Application>
  <PresentationFormat>Widescreen</PresentationFormat>
  <Paragraphs>162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Georgia</vt:lpstr>
      <vt:lpstr>Mangal</vt:lpstr>
      <vt:lpstr>Wingdings</vt:lpstr>
      <vt:lpstr>Office Theme</vt:lpstr>
      <vt:lpstr>Continuous Target Shift Adaptation using Supervised Learning</vt:lpstr>
      <vt:lpstr>Different Data Shifts . . .</vt:lpstr>
      <vt:lpstr>Everything in few words . . .</vt:lpstr>
      <vt:lpstr>Reasonable Assumptions . . .</vt:lpstr>
      <vt:lpstr>What’s New in here . . .</vt:lpstr>
      <vt:lpstr>Empirical Risk Minimization . . .</vt:lpstr>
      <vt:lpstr>Importance Weight CDE</vt:lpstr>
      <vt:lpstr>Importance Weight CDE (contd..)</vt:lpstr>
      <vt:lpstr>Importance Weighted Regression</vt:lpstr>
      <vt:lpstr>Importance Weighted Regression (contd..)</vt:lpstr>
      <vt:lpstr>PowerPoint Presentation</vt:lpstr>
      <vt:lpstr>w(y) Problem Formulation (L2IWE) . . .</vt:lpstr>
      <vt:lpstr>PowerPoint Presentation</vt:lpstr>
      <vt:lpstr>Solution</vt:lpstr>
      <vt:lpstr>Solution (contd..)</vt:lpstr>
      <vt:lpstr>Solution  (contd..)</vt:lpstr>
      <vt:lpstr>Solution (contd…)</vt:lpstr>
      <vt:lpstr>Solution (contd…)</vt:lpstr>
      <vt:lpstr>Solution (contd…)</vt:lpstr>
      <vt:lpstr>PowerPoint Presentation</vt:lpstr>
      <vt:lpstr>Importance Weights …</vt:lpstr>
      <vt:lpstr>Importance Weights - Regression</vt:lpstr>
      <vt:lpstr>Importance Weights - CDE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Target Shift Adaptation using Supervised Learning</dc:title>
  <dc:creator>Aditya Saripalli</dc:creator>
  <cp:lastModifiedBy/>
  <cp:revision>123</cp:revision>
  <cp:lastPrinted>2018-04-27T03:32:30Z</cp:lastPrinted>
  <dcterms:created xsi:type="dcterms:W3CDTF">2018-04-11T15:08:33Z</dcterms:created>
  <dcterms:modified xsi:type="dcterms:W3CDTF">2018-04-27T07:18:02Z</dcterms:modified>
</cp:coreProperties>
</file>